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6" r:id="rId8"/>
    <p:sldId id="263" r:id="rId9"/>
    <p:sldId id="265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3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9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575" b="0" i="0">
                <a:solidFill>
                  <a:srgbClr val="828383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3263"/>
              </a:lnSpc>
              <a:defRPr sz="3375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 descr="School-of-Management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3" y="5579498"/>
            <a:ext cx="4215429" cy="11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0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3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63"/>
              </a:lnSpc>
              <a:buNone/>
              <a:defRPr sz="1013" b="0" i="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7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3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63"/>
              </a:lnSpc>
              <a:buNone/>
              <a:defRPr sz="1013" b="0" i="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7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5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4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3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824240" y="1320800"/>
            <a:ext cx="4791075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3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63"/>
              </a:lnSpc>
              <a:buNone/>
              <a:defRPr sz="1013" b="0" i="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7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0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60"/>
            <a:ext cx="9141714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9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575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3263"/>
              </a:lnSpc>
              <a:defRPr sz="3375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" name="Picture 1" descr="School-of-Management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" y="5531744"/>
            <a:ext cx="4519080" cy="12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4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58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3263"/>
              </a:lnSpc>
              <a:defRPr sz="3375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1575" b="0" baseline="0">
                <a:solidFill>
                  <a:srgbClr val="828383"/>
                </a:solidFill>
                <a:latin typeface="+mj-lt"/>
                <a:ea typeface="Georgia" charset="0"/>
                <a:cs typeface="Georgia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 descr="School-of-Management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" y="-38523"/>
            <a:ext cx="3486864" cy="9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6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57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3263"/>
              </a:lnSpc>
              <a:defRPr sz="3375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1575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 descr="School-of-Management_whit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76593" y="160492"/>
            <a:ext cx="2973819" cy="5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8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63"/>
              </a:lnSpc>
              <a:buNone/>
              <a:defRPr sz="1013" b="0" i="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5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7" y="2185419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63"/>
              </a:lnSpc>
              <a:buNone/>
              <a:defRPr sz="1013" b="0" i="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1" y="2185419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463"/>
              </a:lnSpc>
              <a:buNone/>
              <a:defRPr sz="1013" b="0" i="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5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6341" y="1864143"/>
            <a:ext cx="8212177" cy="452430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257175" marR="0" indent="-228600" algn="l" defTabSz="514350" rtl="0" eaLnBrk="1" fontAlgn="auto" latinLnBrk="0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400" b="0" i="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153348" y="698899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6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4"/>
              </a:lnSpc>
              <a:buClr>
                <a:srgbClr val="005BBB"/>
              </a:buClr>
              <a:buFontTx/>
              <a:buNone/>
              <a:defRPr sz="956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414338" indent="-157163">
              <a:lnSpc>
                <a:spcPts val="1294"/>
              </a:lnSpc>
              <a:buClr>
                <a:srgbClr val="005BBB"/>
              </a:buClr>
              <a:buFont typeface="Arial" charset="0"/>
              <a:buChar char="•"/>
              <a:tabLst/>
              <a:defRPr sz="1125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642938" marR="0" indent="-128588" algn="l" defTabSz="514350" rtl="0" eaLnBrk="1" fontAlgn="auto" latinLnBrk="0" hangingPunct="1">
              <a:lnSpc>
                <a:spcPts val="1294"/>
              </a:lnSpc>
              <a:spcBef>
                <a:spcPts val="281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642938" algn="l"/>
              </a:tabLst>
              <a:defRPr sz="1125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642938" marR="0" lvl="2" indent="-128588" algn="l" defTabSz="514350" rtl="0" eaLnBrk="1" fontAlgn="auto" latinLnBrk="0" hangingPunct="1">
              <a:lnSpc>
                <a:spcPts val="1294"/>
              </a:lnSpc>
              <a:spcBef>
                <a:spcPts val="281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642938" marR="0" lvl="2" indent="-128588" algn="l" defTabSz="514350" rtl="0" eaLnBrk="1" fontAlgn="auto" latinLnBrk="0" hangingPunct="1">
              <a:lnSpc>
                <a:spcPts val="1294"/>
              </a:lnSpc>
              <a:spcBef>
                <a:spcPts val="281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7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480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 smtClean="0">
                <a:latin typeface="Arial" charset="0"/>
              </a:rPr>
              <a:t>‘-</a:t>
            </a:r>
            <a:endParaRPr lang="en-US" sz="135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27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34334" y="2555891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900" b="1" smtClean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 b="1" dirty="0">
              <a:solidFill>
                <a:srgbClr val="82838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 descr="School-of-Management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" y="-38523"/>
            <a:ext cx="3486864" cy="9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688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rgbClr val="005BBB"/>
        </a:buClr>
        <a:buFont typeface="Arial" panose="020B0604020202020204" pitchFamily="34" charset="0"/>
        <a:buChar char="•"/>
        <a:defRPr sz="1125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005BBB"/>
        </a:buClr>
        <a:buFont typeface="Arial" panose="020B0604020202020204" pitchFamily="34" charset="0"/>
        <a:buChar char="•"/>
        <a:defRPr sz="1125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005BBB"/>
        </a:buClr>
        <a:buFont typeface="LucidaGrande" charset="0"/>
        <a:buChar char="-"/>
        <a:defRPr sz="1013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005BBB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005BBB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4158" userDrawn="1">
          <p15:clr>
            <a:srgbClr val="F26B43"/>
          </p15:clr>
        </p15:guide>
        <p15:guide id="5" pos="162" userDrawn="1">
          <p15:clr>
            <a:srgbClr val="F26B43"/>
          </p15:clr>
        </p15:guide>
        <p15:guide id="6" pos="2511" userDrawn="1">
          <p15:clr>
            <a:srgbClr val="F26B43"/>
          </p15:clr>
        </p15:guide>
        <p15:guide id="7" pos="2646" userDrawn="1">
          <p15:clr>
            <a:srgbClr val="F26B43"/>
          </p15:clr>
        </p15:guide>
        <p15:guide id="8" pos="2538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orsql.com/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" TargetMode="External"/><Relationship Id="rId2" Type="http://schemas.openxmlformats.org/officeDocument/2006/relationships/hyperlink" Target="https://sqlzoo.net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775" y="4302132"/>
            <a:ext cx="4978908" cy="16503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CDSE Days 2018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5" y="1490471"/>
            <a:ext cx="6290083" cy="2611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/>
              <a:t>SQL FUNDAMENTALS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059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10287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Problem Identification</a:t>
            </a:r>
          </a:p>
          <a:p>
            <a:pPr marL="10287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Data Structure</a:t>
            </a:r>
          </a:p>
          <a:p>
            <a:pPr marL="10287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Business Rules</a:t>
            </a:r>
          </a:p>
          <a:p>
            <a:pPr marL="1028700" indent="-342900">
              <a:buFont typeface="Wingdings" panose="05000000000000000000" pitchFamily="2" charset="2"/>
              <a:buChar char="ü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 Data Model is a great starting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7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The SELECT statement has 2 components:</a:t>
            </a:r>
          </a:p>
          <a:p>
            <a:pPr marL="520700">
              <a:buSzPct val="95000"/>
              <a:buFont typeface="Arial" panose="020B0604020202020204" pitchFamily="34" charset="0"/>
              <a:buChar char="-"/>
            </a:pPr>
            <a:r>
              <a:rPr lang="en-US" dirty="0" smtClean="0"/>
              <a:t>What you want</a:t>
            </a:r>
          </a:p>
          <a:p>
            <a:pPr marL="520700">
              <a:buSzPct val="95000"/>
              <a:buFont typeface="Arial" panose="020B0604020202020204" pitchFamily="34" charset="0"/>
              <a:buChar char="-"/>
            </a:pPr>
            <a:r>
              <a:rPr lang="en-US" dirty="0" smtClean="0"/>
              <a:t>Where to get it</a:t>
            </a:r>
          </a:p>
          <a:p>
            <a:pPr marL="520700">
              <a:buSzPct val="95000"/>
              <a:buFont typeface="Arial" panose="020B0604020202020204" pitchFamily="34" charset="0"/>
              <a:buChar char="-"/>
            </a:pPr>
            <a:endParaRPr lang="en-US" dirty="0"/>
          </a:p>
          <a:p>
            <a:pPr marL="292100" indent="0">
              <a:buSzPct val="95000"/>
              <a:buNone/>
            </a:pPr>
            <a:endParaRPr lang="en-US" dirty="0"/>
          </a:p>
          <a:p>
            <a:pPr marL="292100" indent="0">
              <a:buSzPct val="95000"/>
              <a:buNone/>
            </a:pPr>
            <a:r>
              <a:rPr lang="en-US" dirty="0" smtClean="0">
                <a:latin typeface="Consolas" panose="020B0609020204030204" pitchFamily="49" charset="0"/>
              </a:rPr>
              <a:t>SELECT </a:t>
            </a:r>
            <a:r>
              <a:rPr lang="en-US" dirty="0">
                <a:latin typeface="Consolas" panose="020B0609020204030204" pitchFamily="49" charset="0"/>
              </a:rPr>
              <a:t>population </a:t>
            </a:r>
            <a:endParaRPr lang="en-US" dirty="0" smtClean="0">
              <a:latin typeface="Consolas" panose="020B0609020204030204" pitchFamily="49" charset="0"/>
            </a:endParaRPr>
          </a:p>
          <a:p>
            <a:pPr marL="292100" indent="0">
              <a:buSzPct val="95000"/>
              <a:buNone/>
            </a:pPr>
            <a:r>
              <a:rPr lang="en-US" dirty="0" smtClean="0">
                <a:latin typeface="Consolas" panose="020B0609020204030204" pitchFamily="49" charset="0"/>
              </a:rPr>
              <a:t>FROM world;</a:t>
            </a:r>
            <a:endParaRPr lang="en-US" dirty="0">
              <a:latin typeface="Consolas" panose="020B0609020204030204" pitchFamily="49" charset="0"/>
            </a:endParaRPr>
          </a:p>
          <a:p>
            <a:pPr marL="292100" indent="0">
              <a:buSzPct val="95000"/>
              <a:buNone/>
            </a:pPr>
            <a:r>
              <a:rPr lang="en-US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STATEMENT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055" y="2649537"/>
            <a:ext cx="4367463" cy="21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Results can be expanded or restricted:</a:t>
            </a:r>
          </a:p>
          <a:p>
            <a:pPr marL="292100" indent="0">
              <a:buSzPct val="95000"/>
              <a:buNone/>
            </a:pPr>
            <a:endParaRPr lang="en-US" sz="1000" dirty="0" smtClean="0"/>
          </a:p>
          <a:p>
            <a:pPr marL="292100" indent="0">
              <a:buSzPct val="95000"/>
              <a:buNone/>
            </a:pPr>
            <a:endParaRPr lang="en-US" sz="1000" dirty="0"/>
          </a:p>
          <a:p>
            <a:pPr marL="292100" indent="0">
              <a:buSzPct val="95000"/>
              <a:buNone/>
            </a:pPr>
            <a:endParaRPr lang="en-US" sz="1000" dirty="0"/>
          </a:p>
          <a:p>
            <a:pPr marL="292100" indent="0">
              <a:buSzPct val="95000"/>
              <a:buNone/>
            </a:pPr>
            <a:r>
              <a:rPr lang="en-US" dirty="0" smtClean="0">
                <a:latin typeface="Consolas" panose="020B0609020204030204" pitchFamily="49" charset="0"/>
              </a:rPr>
              <a:t>SELECT name, population </a:t>
            </a:r>
          </a:p>
          <a:p>
            <a:pPr marL="292100" indent="0">
              <a:buSzPct val="95000"/>
              <a:buNone/>
            </a:pPr>
            <a:r>
              <a:rPr lang="en-US" dirty="0" smtClean="0">
                <a:latin typeface="Consolas" panose="020B0609020204030204" pitchFamily="49" charset="0"/>
              </a:rPr>
              <a:t>FROM world</a:t>
            </a:r>
          </a:p>
          <a:p>
            <a:pPr marL="292100" indent="0">
              <a:buSzPct val="95000"/>
              <a:buNone/>
            </a:pPr>
            <a:r>
              <a:rPr lang="en-US" b="1" i="1" dirty="0" smtClean="0">
                <a:latin typeface="Consolas" panose="020B0609020204030204" pitchFamily="49" charset="0"/>
              </a:rPr>
              <a:t>WHERE</a:t>
            </a:r>
            <a:r>
              <a:rPr lang="en-US" dirty="0" smtClean="0">
                <a:latin typeface="Consolas" panose="020B0609020204030204" pitchFamily="49" charset="0"/>
              </a:rPr>
              <a:t> continent = ‘Europe’;</a:t>
            </a:r>
            <a:endParaRPr lang="en-US" dirty="0">
              <a:latin typeface="Consolas" panose="020B0609020204030204" pitchFamily="49" charset="0"/>
            </a:endParaRPr>
          </a:p>
          <a:p>
            <a:pPr marL="292100" indent="0">
              <a:buSzPct val="95000"/>
              <a:buNone/>
            </a:pPr>
            <a:r>
              <a:rPr lang="en-US" dirty="0"/>
              <a:t>  </a:t>
            </a:r>
          </a:p>
          <a:p>
            <a:pPr marL="292100" indent="0">
              <a:buSzPct val="95000"/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STATEMENT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1864143"/>
            <a:ext cx="2134779" cy="4597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95639" y="3492500"/>
            <a:ext cx="1308100" cy="4445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26341" y="1752600"/>
            <a:ext cx="8212177" cy="4927599"/>
          </a:xfrm>
        </p:spPr>
        <p:txBody>
          <a:bodyPr/>
          <a:lstStyle/>
          <a:p>
            <a:r>
              <a:rPr lang="en-US" dirty="0" smtClean="0"/>
              <a:t>The CREATE TABLE statement is used to create new tables in a database.</a:t>
            </a:r>
          </a:p>
          <a:p>
            <a:pPr marL="28575" indent="0">
              <a:buNone/>
            </a:pPr>
            <a:endParaRPr lang="en-US" sz="1000" dirty="0" smtClean="0"/>
          </a:p>
          <a:p>
            <a:pPr marL="28575" indent="0">
              <a:buNone/>
            </a:pPr>
            <a:endParaRPr lang="en-US" sz="1000" dirty="0" smtClean="0"/>
          </a:p>
          <a:p>
            <a:pPr marL="2921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CREATE TABLE games</a:t>
            </a:r>
          </a:p>
          <a:p>
            <a:pPr marL="29210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(</a:t>
            </a:r>
          </a:p>
          <a:p>
            <a:pPr marL="292100" indent="0">
              <a:buNone/>
            </a:pPr>
            <a:r>
              <a:rPr lang="en-US" sz="2000" dirty="0" err="1" smtClean="0">
                <a:latin typeface="Consolas" panose="020B0609020204030204" pitchFamily="49" charset="0"/>
              </a:rPr>
              <a:t>yr</a:t>
            </a:r>
            <a:r>
              <a:rPr lang="en-US" sz="2000" dirty="0" smtClean="0">
                <a:latin typeface="Consolas" panose="020B0609020204030204" pitchFamily="49" charset="0"/>
              </a:rPr>
              <a:t>   	INT				NOT </a:t>
            </a:r>
            <a:r>
              <a:rPr lang="en-US" sz="2000" dirty="0">
                <a:latin typeface="Consolas" panose="020B0609020204030204" pitchFamily="49" charset="0"/>
              </a:rPr>
              <a:t>NULL </a:t>
            </a:r>
            <a:r>
              <a:rPr lang="en-US" sz="2000" dirty="0" smtClean="0">
                <a:latin typeface="Consolas" panose="020B0609020204030204" pitchFamily="49" charset="0"/>
              </a:rPr>
              <a:t>	PRIMARY KEY,</a:t>
            </a:r>
          </a:p>
          <a:p>
            <a:pPr marL="29210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city 	VARCHAR(20)		NOT NULL,</a:t>
            </a:r>
          </a:p>
          <a:p>
            <a:pPr marL="29210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);</a:t>
            </a:r>
          </a:p>
          <a:p>
            <a:pPr marL="292100" indent="0">
              <a:buNone/>
            </a:pPr>
            <a:endParaRPr lang="en-US" sz="800" dirty="0">
              <a:latin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own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5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26341" y="1752600"/>
            <a:ext cx="8212177" cy="4927599"/>
          </a:xfrm>
        </p:spPr>
        <p:txBody>
          <a:bodyPr/>
          <a:lstStyle/>
          <a:p>
            <a:r>
              <a:rPr lang="en-US" dirty="0" smtClean="0"/>
              <a:t>The INSERT INTO statement is used to populate those tables</a:t>
            </a:r>
          </a:p>
          <a:p>
            <a:pPr marL="28575" indent="0">
              <a:buNone/>
            </a:pPr>
            <a:endParaRPr lang="en-US" sz="1000" dirty="0" smtClean="0"/>
          </a:p>
          <a:p>
            <a:pPr marL="292100" indent="0"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2921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INSERT INTO games(</a:t>
            </a:r>
            <a:r>
              <a:rPr lang="en-US" sz="2000" dirty="0" err="1">
                <a:latin typeface="Consolas" panose="020B0609020204030204" pitchFamily="49" charset="0"/>
              </a:rPr>
              <a:t>yr,city</a:t>
            </a:r>
            <a:r>
              <a:rPr lang="en-US" sz="2000" dirty="0">
                <a:latin typeface="Consolas" panose="020B0609020204030204" pitchFamily="49" charset="0"/>
              </a:rPr>
              <a:t>) VALUES (2004,'Athens');</a:t>
            </a:r>
          </a:p>
          <a:p>
            <a:pPr marL="2921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INSERT INTO games(</a:t>
            </a:r>
            <a:r>
              <a:rPr lang="en-US" sz="2000" dirty="0" err="1">
                <a:latin typeface="Consolas" panose="020B0609020204030204" pitchFamily="49" charset="0"/>
              </a:rPr>
              <a:t>yr,city</a:t>
            </a:r>
            <a:r>
              <a:rPr lang="en-US" sz="2000" dirty="0">
                <a:latin typeface="Consolas" panose="020B0609020204030204" pitchFamily="49" charset="0"/>
              </a:rPr>
              <a:t>) VALUES (2008,'Beijing');</a:t>
            </a:r>
          </a:p>
          <a:p>
            <a:pPr marL="2921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INSERT INTO games(</a:t>
            </a:r>
            <a:r>
              <a:rPr lang="en-US" sz="2000" dirty="0" err="1">
                <a:latin typeface="Consolas" panose="020B0609020204030204" pitchFamily="49" charset="0"/>
              </a:rPr>
              <a:t>yr,city</a:t>
            </a:r>
            <a:r>
              <a:rPr lang="en-US" sz="2000" dirty="0">
                <a:latin typeface="Consolas" panose="020B0609020204030204" pitchFamily="49" charset="0"/>
              </a:rPr>
              <a:t>) VALUES (2012,'London</a:t>
            </a:r>
            <a:r>
              <a:rPr lang="en-US" sz="2000" dirty="0" smtClean="0">
                <a:latin typeface="Consolas" panose="020B0609020204030204" pitchFamily="49" charset="0"/>
              </a:rPr>
              <a:t>');</a:t>
            </a:r>
          </a:p>
          <a:p>
            <a:pPr marL="292100" indent="0">
              <a:buNone/>
            </a:pPr>
            <a:endParaRPr lang="en-US" sz="800" dirty="0" smtClean="0">
              <a:latin typeface="Consolas" panose="020B0609020204030204" pitchFamily="49" charset="0"/>
            </a:endParaRPr>
          </a:p>
          <a:p>
            <a:pPr marL="292100" indent="0"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292100" indent="0">
              <a:buNone/>
            </a:pPr>
            <a:endParaRPr lang="en-US" sz="800" dirty="0" smtClean="0">
              <a:latin typeface="Consolas" panose="020B0609020204030204" pitchFamily="49" charset="0"/>
            </a:endParaRPr>
          </a:p>
          <a:p>
            <a:pPr marL="292100" indent="0"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2921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SELECT * FROM games;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own tables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4537600"/>
            <a:ext cx="2175818" cy="2142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54450" y="5164399"/>
            <a:ext cx="1308100" cy="4445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3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89841" y="1775243"/>
            <a:ext cx="8212177" cy="4524300"/>
          </a:xfrm>
        </p:spPr>
        <p:txBody>
          <a:bodyPr/>
          <a:lstStyle/>
          <a:p>
            <a:pPr marL="28575" indent="0">
              <a:buNone/>
            </a:pPr>
            <a:r>
              <a:rPr lang="en-US" dirty="0" smtClean="0"/>
              <a:t>Adding comments to code is a fundamental element of good programming practices.</a:t>
            </a:r>
          </a:p>
          <a:p>
            <a:endParaRPr lang="en-US" dirty="0"/>
          </a:p>
          <a:p>
            <a:pPr marL="28575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/*  SQL Comments are enclosed in */</a:t>
            </a:r>
          </a:p>
          <a:p>
            <a:pPr marL="28575" indent="0">
              <a:buNone/>
            </a:pPr>
            <a:endParaRPr lang="en-US" dirty="0" smtClean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292100" indent="0">
              <a:lnSpc>
                <a:spcPct val="100000"/>
              </a:lnSpc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/* This table is being created as an example */</a:t>
            </a:r>
          </a:p>
          <a:p>
            <a:pPr marL="292100" indent="0">
              <a:lnSpc>
                <a:spcPct val="100000"/>
              </a:lnSpc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CREATE TABLE games(</a:t>
            </a:r>
          </a:p>
          <a:p>
            <a:pPr marL="292100" indent="0">
              <a:lnSpc>
                <a:spcPct val="100000"/>
              </a:lnSpc>
              <a:buNone/>
            </a:pPr>
            <a:r>
              <a:rPr lang="en-US" sz="2000" dirty="0" err="1" smtClean="0">
                <a:latin typeface="Consolas" panose="020B0609020204030204" pitchFamily="49" charset="0"/>
              </a:rPr>
              <a:t>yr</a:t>
            </a:r>
            <a:r>
              <a:rPr lang="en-US" sz="2000" dirty="0" smtClean="0">
                <a:latin typeface="Consolas" panose="020B0609020204030204" pitchFamily="49" charset="0"/>
              </a:rPr>
              <a:t>   	INT				NOT NULL 	PRIMARY KEY,</a:t>
            </a:r>
          </a:p>
          <a:p>
            <a:pPr marL="292100" indent="0">
              <a:lnSpc>
                <a:spcPct val="100000"/>
              </a:lnSpc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city 	VARCHAR(20)		NOT NULL,</a:t>
            </a:r>
          </a:p>
          <a:p>
            <a:pPr marL="292100" indent="0">
              <a:lnSpc>
                <a:spcPct val="100000"/>
              </a:lnSpc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);</a:t>
            </a:r>
          </a:p>
          <a:p>
            <a:pPr marL="28575" indent="0">
              <a:buNone/>
            </a:pP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5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88241" y="1711743"/>
            <a:ext cx="8212177" cy="4524300"/>
          </a:xfrm>
        </p:spPr>
        <p:txBody>
          <a:bodyPr/>
          <a:lstStyle/>
          <a:p>
            <a:pPr marL="28575" indent="0">
              <a:buNone/>
            </a:pPr>
            <a:r>
              <a:rPr lang="en-US" dirty="0" smtClean="0"/>
              <a:t>The WHERE clause allows us to be specific in our queries, reducing the number of records retrieved.</a:t>
            </a:r>
          </a:p>
          <a:p>
            <a:r>
              <a:rPr lang="en-US" dirty="0" smtClean="0"/>
              <a:t>This clause allows the use of OPERATORS to further restrict the results</a:t>
            </a:r>
          </a:p>
          <a:p>
            <a:pPr marL="28575" indent="0">
              <a:buNone/>
            </a:pPr>
            <a:endParaRPr lang="en-US" sz="800" dirty="0" smtClean="0"/>
          </a:p>
          <a:p>
            <a:pPr marL="292100" indent="0">
              <a:buSzPct val="95000"/>
              <a:buNone/>
            </a:pPr>
            <a:r>
              <a:rPr lang="en-US" dirty="0">
                <a:latin typeface="Consolas" panose="020B0609020204030204" pitchFamily="49" charset="0"/>
              </a:rPr>
              <a:t>SELECT name, population </a:t>
            </a:r>
          </a:p>
          <a:p>
            <a:pPr marL="292100" indent="0">
              <a:buSzPct val="95000"/>
              <a:buNone/>
            </a:pPr>
            <a:r>
              <a:rPr lang="en-US" dirty="0">
                <a:latin typeface="Consolas" panose="020B0609020204030204" pitchFamily="49" charset="0"/>
              </a:rPr>
              <a:t>FROM world</a:t>
            </a:r>
          </a:p>
          <a:p>
            <a:pPr marL="292100" indent="0">
              <a:buSzPct val="95000"/>
              <a:buNone/>
            </a:pPr>
            <a:r>
              <a:rPr lang="en-US" dirty="0">
                <a:latin typeface="Consolas" panose="020B0609020204030204" pitchFamily="49" charset="0"/>
              </a:rPr>
              <a:t>WHERE </a:t>
            </a:r>
            <a:r>
              <a:rPr lang="en-US" dirty="0" smtClean="0">
                <a:latin typeface="Consolas" panose="020B0609020204030204" pitchFamily="49" charset="0"/>
              </a:rPr>
              <a:t>population BETWEEN 10000000 </a:t>
            </a:r>
          </a:p>
          <a:p>
            <a:pPr marL="292100" indent="0">
              <a:buSzPct val="95000"/>
              <a:buNone/>
            </a:pPr>
            <a:r>
              <a:rPr lang="en-US" dirty="0" smtClean="0">
                <a:latin typeface="Consolas" panose="020B0609020204030204" pitchFamily="49" charset="0"/>
              </a:rPr>
              <a:t>AND 12000000;</a:t>
            </a:r>
            <a:endParaRPr lang="en-US" dirty="0">
              <a:latin typeface="Consolas" panose="020B0609020204030204" pitchFamily="49" charset="0"/>
            </a:endParaRPr>
          </a:p>
          <a:p>
            <a:pPr marL="28575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Clause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35" y="3063875"/>
            <a:ext cx="21050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0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70608"/>
              </p:ext>
            </p:extLst>
          </p:nvPr>
        </p:nvGraphicFramePr>
        <p:xfrm>
          <a:off x="215900" y="977897"/>
          <a:ext cx="8216900" cy="539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298899598"/>
                    </a:ext>
                  </a:extLst>
                </a:gridCol>
                <a:gridCol w="6692900">
                  <a:extLst>
                    <a:ext uri="{9D8B030D-6E8A-4147-A177-3AD203B41FA5}">
                      <a16:colId xmlns:a16="http://schemas.microsoft.com/office/drawing/2014/main" val="4090631687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Operator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155806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Equal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71104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000" baseline="0" dirty="0" smtClean="0">
                          <a:latin typeface="Consolas" panose="020B0609020204030204" pitchFamily="49" charset="0"/>
                        </a:rPr>
                        <a:t> &gt;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Equal (Some SQL variations</a:t>
                      </a:r>
                      <a:r>
                        <a:rPr lang="en-US" sz="1800" baseline="0" dirty="0" smtClean="0"/>
                        <a:t> use !=)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645820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&gt;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Greater Than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976458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&lt;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Less Than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224870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&gt; =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Greater</a:t>
                      </a:r>
                      <a:r>
                        <a:rPr lang="en-US" sz="1800" baseline="0" dirty="0" smtClean="0"/>
                        <a:t> Than or Equal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098812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&lt; =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Less Than or Equal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370617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BETWEEN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Between an inclusive range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622515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IS NULL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 a null</a:t>
                      </a:r>
                      <a:r>
                        <a:rPr lang="en-US" sz="1800" baseline="0" dirty="0" smtClean="0"/>
                        <a:t> value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677752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IN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Specifies a range of conditions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3705019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OR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Avoids evaluating</a:t>
                      </a:r>
                      <a:r>
                        <a:rPr lang="en-US" sz="1800" baseline="0" dirty="0" smtClean="0"/>
                        <a:t> a 2nd condition if the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baseline="0" dirty="0" smtClean="0"/>
                        <a:t> is met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590136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AND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 be used with</a:t>
                      </a:r>
                      <a:r>
                        <a:rPr lang="en-US" sz="1800" baseline="0" dirty="0" smtClean="0"/>
                        <a:t> other operators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467605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NOT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Excludes results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18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77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00941" y="1567329"/>
            <a:ext cx="8212177" cy="4803357"/>
          </a:xfrm>
        </p:spPr>
        <p:txBody>
          <a:bodyPr/>
          <a:lstStyle/>
          <a:p>
            <a:pPr marL="342900" indent="-342900">
              <a:buSzPct val="95000"/>
            </a:pPr>
            <a:r>
              <a:rPr lang="en-US" dirty="0"/>
              <a:t>SQL uses * as a wildcard:</a:t>
            </a:r>
          </a:p>
          <a:p>
            <a:pPr marL="292100" indent="0">
              <a:buSzPct val="95000"/>
              <a:buNone/>
            </a:pPr>
            <a:r>
              <a:rPr lang="en-US" dirty="0">
                <a:latin typeface="Consolas" panose="020B0609020204030204" pitchFamily="49" charset="0"/>
              </a:rPr>
              <a:t>SELECT *</a:t>
            </a:r>
          </a:p>
          <a:p>
            <a:pPr marL="292100" indent="0">
              <a:buSzPct val="95000"/>
              <a:buNone/>
            </a:pPr>
            <a:r>
              <a:rPr lang="en-US" dirty="0">
                <a:latin typeface="Consolas" panose="020B0609020204030204" pitchFamily="49" charset="0"/>
              </a:rPr>
              <a:t>FROM world;</a:t>
            </a:r>
          </a:p>
          <a:p>
            <a:r>
              <a:rPr lang="en-US" dirty="0" smtClean="0"/>
              <a:t>Other wildcards are used with a </a:t>
            </a:r>
            <a:r>
              <a:rPr lang="en-US" b="1" dirty="0" smtClean="0"/>
              <a:t>LIKE</a:t>
            </a:r>
            <a:r>
              <a:rPr lang="en-US" dirty="0" smtClean="0"/>
              <a:t> operator and include:</a:t>
            </a:r>
          </a:p>
          <a:p>
            <a:pPr marL="4064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% (</a:t>
            </a:r>
            <a:r>
              <a:rPr lang="en-US" dirty="0" err="1" smtClean="0">
                <a:latin typeface="Consolas" panose="020B0609020204030204" pitchFamily="49" charset="0"/>
              </a:rPr>
              <a:t>perc</a:t>
            </a:r>
            <a:r>
              <a:rPr lang="en-US" dirty="0" smtClean="0">
                <a:latin typeface="Consolas" panose="020B0609020204030204" pitchFamily="49" charset="0"/>
              </a:rPr>
              <a:t>%)</a:t>
            </a:r>
          </a:p>
          <a:p>
            <a:pPr marL="4064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_  (under _)</a:t>
            </a:r>
          </a:p>
          <a:p>
            <a:pPr marL="28575" indent="0">
              <a:buNone/>
            </a:pPr>
            <a:endParaRPr lang="en-US" sz="600" dirty="0" smtClean="0"/>
          </a:p>
          <a:p>
            <a:pPr marL="57150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SELECT name, population </a:t>
            </a:r>
          </a:p>
          <a:p>
            <a:pPr marL="57150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FROM world</a:t>
            </a:r>
          </a:p>
          <a:p>
            <a:pPr marL="57150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WHERE name LIKE 'P%';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3697287"/>
            <a:ext cx="2390775" cy="28670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283199" y="5519999"/>
            <a:ext cx="839143" cy="4445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11200" y="4936593"/>
            <a:ext cx="4330700" cy="1611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00941" y="1864143"/>
            <a:ext cx="8212177" cy="4524300"/>
          </a:xfrm>
        </p:spPr>
        <p:txBody>
          <a:bodyPr/>
          <a:lstStyle/>
          <a:p>
            <a:pPr marL="28575" indent="0">
              <a:buNone/>
            </a:pPr>
            <a:r>
              <a:rPr lang="en-US" dirty="0" smtClean="0"/>
              <a:t>Using the ORDER BY clause allows us to sort data, and can be used with columns that are not retrieved.</a:t>
            </a:r>
          </a:p>
          <a:p>
            <a:pPr marL="28575" indent="0">
              <a:buNone/>
            </a:pPr>
            <a:r>
              <a:rPr lang="en-US" dirty="0" smtClean="0"/>
              <a:t>This clause is always the last one in a SELECT statement.</a:t>
            </a:r>
          </a:p>
          <a:p>
            <a:pPr marL="28575" indent="0">
              <a:buNone/>
            </a:pPr>
            <a:endParaRPr lang="en-US" dirty="0"/>
          </a:p>
          <a:p>
            <a:pPr marL="28575" indent="0">
              <a:buNone/>
            </a:pPr>
            <a:endParaRPr lang="en-US" dirty="0" smtClean="0"/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SELECT name, population 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FROM world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WHERE name LIKE 'P%'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ORDER BY population ASC;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0" y="3559518"/>
            <a:ext cx="2324100" cy="28289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35065" y="5050494"/>
            <a:ext cx="1172518" cy="4617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0941" y="4126293"/>
            <a:ext cx="4410759" cy="2035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u="sng" dirty="0" smtClean="0"/>
              <a:t>S</a:t>
            </a:r>
            <a:r>
              <a:rPr lang="en-US" b="1" dirty="0" smtClean="0"/>
              <a:t>tructured </a:t>
            </a:r>
            <a:r>
              <a:rPr lang="en-US" b="1" u="sng" dirty="0" smtClean="0"/>
              <a:t>Q</a:t>
            </a:r>
            <a:r>
              <a:rPr lang="en-US" b="1" dirty="0" smtClean="0"/>
              <a:t>uerying </a:t>
            </a:r>
            <a:r>
              <a:rPr lang="en-US" b="1" u="sng" dirty="0" smtClean="0"/>
              <a:t>L</a:t>
            </a:r>
            <a:r>
              <a:rPr lang="en-US" b="1" dirty="0" smtClean="0"/>
              <a:t>anguage </a:t>
            </a:r>
            <a:r>
              <a:rPr lang="en-US" dirty="0" smtClean="0"/>
              <a:t>– computer language for relational database management and data manipulation</a:t>
            </a:r>
          </a:p>
          <a:p>
            <a:r>
              <a:rPr lang="en-US" dirty="0" smtClean="0"/>
              <a:t>Sequel</a:t>
            </a:r>
          </a:p>
          <a:p>
            <a:r>
              <a:rPr lang="en-US" dirty="0" smtClean="0"/>
              <a:t>Cannot write complete applications </a:t>
            </a:r>
            <a:r>
              <a:rPr lang="en-US" dirty="0" smtClean="0">
                <a:sym typeface="Wingdings" panose="05000000000000000000" pitchFamily="2" charset="2"/>
              </a:rPr>
              <a:t> All about the data</a:t>
            </a:r>
            <a:endParaRPr lang="en-US" dirty="0">
              <a:sym typeface="Wingdings" panose="05000000000000000000" pitchFamily="2" charset="2"/>
            </a:endParaRPr>
          </a:p>
          <a:p>
            <a:endParaRPr lang="en-US" sz="1200" dirty="0" smtClean="0">
              <a:sym typeface="Wingdings" panose="05000000000000000000" pitchFamily="2" charset="2"/>
            </a:endParaRP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Read</a:t>
            </a: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Write</a:t>
            </a: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Update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SQL?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2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Mathematical operators allow you to compute fields that are not included in your saved data.</a:t>
            </a:r>
          </a:p>
          <a:p>
            <a:pPr marL="28575" indent="0">
              <a:buNone/>
            </a:pPr>
            <a:endParaRPr lang="en-US" dirty="0"/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SELECT name, population,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gdp</a:t>
            </a:r>
            <a:r>
              <a:rPr lang="en-US" b="1" dirty="0">
                <a:latin typeface="Consolas" panose="020B0609020204030204" pitchFamily="49" charset="0"/>
              </a:rPr>
              <a:t>/population AS </a:t>
            </a:r>
            <a:r>
              <a:rPr lang="en-US" b="1" dirty="0" err="1">
                <a:latin typeface="Consolas" panose="020B0609020204030204" pitchFamily="49" charset="0"/>
              </a:rPr>
              <a:t>gdp_per_capita</a:t>
            </a:r>
            <a:endParaRPr lang="en-US" b="1" dirty="0">
              <a:latin typeface="Consolas" panose="020B0609020204030204" pitchFamily="49" charset="0"/>
            </a:endParaRP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FROM world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WHERE name LIKE 'P%'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ORDER BY 3 ASC;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operators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437" y="3827757"/>
            <a:ext cx="3590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 smtClean="0"/>
              <a:t>Aggregate functions are used to summarize data, and use descriptive statistics measures.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Functions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36561"/>
              </p:ext>
            </p:extLst>
          </p:nvPr>
        </p:nvGraphicFramePr>
        <p:xfrm>
          <a:off x="749428" y="2959100"/>
          <a:ext cx="715409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183">
                  <a:extLst>
                    <a:ext uri="{9D8B030D-6E8A-4147-A177-3AD203B41FA5}">
                      <a16:colId xmlns:a16="http://schemas.microsoft.com/office/drawing/2014/main" val="2016586187"/>
                    </a:ext>
                  </a:extLst>
                </a:gridCol>
                <a:gridCol w="5156907">
                  <a:extLst>
                    <a:ext uri="{9D8B030D-6E8A-4147-A177-3AD203B41FA5}">
                      <a16:colId xmlns:a16="http://schemas.microsoft.com/office/drawing/2014/main" val="876801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AVG (</a:t>
                      </a:r>
                      <a:r>
                        <a:rPr lang="en-US" sz="2000" baseline="0" dirty="0" smtClean="0">
                          <a:latin typeface="Consolas" panose="020B0609020204030204" pitchFamily="49" charset="0"/>
                        </a:rPr>
                        <a:t> )</a:t>
                      </a:r>
                      <a:endParaRPr lang="en-US" sz="2000" dirty="0" smtClean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Averages a column of 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1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COUNT ( )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Counts the number of 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70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MIN ( )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Finds the minimum value in a range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8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MAX ( )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Find the</a:t>
                      </a:r>
                      <a:r>
                        <a:rPr lang="en-US" sz="2000" baseline="0" dirty="0" smtClean="0"/>
                        <a:t> maximum value in a range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6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SUM ( )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Sums the column 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4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</a:rPr>
                        <a:t>DISTNCT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 used with some aggregate</a:t>
                      </a:r>
                      <a:r>
                        <a:rPr lang="en-US" sz="2000" baseline="0" dirty="0" smtClean="0"/>
                        <a:t> functions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3055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6429" y="59072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0">
              <a:buNone/>
            </a:pP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smtClean="0">
                <a:latin typeface="Consolas" panose="020B0609020204030204" pitchFamily="49" charset="0"/>
              </a:rPr>
              <a:t>COUNT (DISTINCT city)</a:t>
            </a:r>
            <a:endParaRPr lang="en-US" dirty="0">
              <a:latin typeface="Consolas" panose="020B0609020204030204" pitchFamily="49" charset="0"/>
            </a:endParaRPr>
          </a:p>
          <a:p>
            <a:pPr marL="571500" indent="0">
              <a:buNone/>
            </a:pPr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smtClean="0">
                <a:latin typeface="Consolas" panose="020B0609020204030204" pitchFamily="49" charset="0"/>
              </a:rPr>
              <a:t>games;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1682758" y="5689952"/>
            <a:ext cx="565133" cy="83185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1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 smtClean="0"/>
              <a:t>SQL allows us to group data and summarize subsets of data:</a:t>
            </a:r>
          </a:p>
          <a:p>
            <a:pPr marL="28575" indent="0">
              <a:buNone/>
            </a:pPr>
            <a:r>
              <a:rPr lang="en-US" dirty="0" smtClean="0"/>
              <a:t>GROUP  BY clause</a:t>
            </a:r>
          </a:p>
          <a:p>
            <a:pPr marL="28575" indent="0">
              <a:buNone/>
            </a:pPr>
            <a:endParaRPr lang="en-US" dirty="0"/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SELECT continent, COUNT(name) as </a:t>
            </a:r>
            <a:r>
              <a:rPr lang="en-US" dirty="0" err="1">
                <a:latin typeface="Consolas" panose="020B0609020204030204" pitchFamily="49" charset="0"/>
              </a:rPr>
              <a:t>Total_Countries</a:t>
            </a:r>
            <a:endParaRPr lang="en-US" dirty="0">
              <a:latin typeface="Consolas" panose="020B0609020204030204" pitchFamily="49" charset="0"/>
            </a:endParaRP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FROM world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GROUP BY continent;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529" y="3365500"/>
            <a:ext cx="2865546" cy="31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1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 smtClean="0"/>
              <a:t>To filter data that is already grouped the HAVING clause must be used (instead of the WHERE clause)</a:t>
            </a:r>
          </a:p>
          <a:p>
            <a:pPr marL="28575" indent="0">
              <a:buNone/>
            </a:pPr>
            <a:endParaRPr lang="en-US" dirty="0"/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SELECT continent, COUNT(name) as </a:t>
            </a:r>
            <a:r>
              <a:rPr lang="en-US" dirty="0" err="1">
                <a:latin typeface="Consolas" panose="020B0609020204030204" pitchFamily="49" charset="0"/>
              </a:rPr>
              <a:t>Total_Countries</a:t>
            </a:r>
            <a:endParaRPr lang="en-US" dirty="0">
              <a:latin typeface="Consolas" panose="020B0609020204030204" pitchFamily="49" charset="0"/>
            </a:endParaRP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FROM world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GROUP BY </a:t>
            </a:r>
            <a:r>
              <a:rPr lang="en-US" dirty="0" smtClean="0">
                <a:latin typeface="Consolas" panose="020B0609020204030204" pitchFamily="49" charset="0"/>
              </a:rPr>
              <a:t>continent</a:t>
            </a:r>
          </a:p>
          <a:p>
            <a:pPr marL="28575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HAVING COUNT (name) &gt;15;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29" y="4064000"/>
            <a:ext cx="3211689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43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 smtClean="0"/>
              <a:t>Queries can be combined, to generate more restricted sets of results.</a:t>
            </a:r>
          </a:p>
          <a:p>
            <a:pPr marL="28575" indent="0">
              <a:buNone/>
            </a:pPr>
            <a:endParaRPr lang="en-US" sz="1000" dirty="0" smtClean="0"/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SELECT name, </a:t>
            </a:r>
            <a:r>
              <a:rPr lang="en-US" dirty="0" err="1">
                <a:latin typeface="Consolas" panose="020B0609020204030204" pitchFamily="49" charset="0"/>
              </a:rPr>
              <a:t>gdp</a:t>
            </a:r>
            <a:r>
              <a:rPr lang="en-US" dirty="0">
                <a:latin typeface="Consolas" panose="020B0609020204030204" pitchFamily="49" charset="0"/>
              </a:rPr>
              <a:t> FROM world</a:t>
            </a:r>
          </a:p>
          <a:p>
            <a:pPr marL="28575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WHERE </a:t>
            </a:r>
            <a:r>
              <a:rPr lang="en-US" dirty="0" err="1">
                <a:latin typeface="Consolas" panose="020B0609020204030204" pitchFamily="49" charset="0"/>
              </a:rPr>
              <a:t>gdp</a:t>
            </a:r>
            <a:r>
              <a:rPr lang="en-US" dirty="0">
                <a:latin typeface="Consolas" panose="020B0609020204030204" pitchFamily="49" charset="0"/>
              </a:rPr>
              <a:t> &gt;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gdp</a:t>
            </a:r>
            <a:r>
              <a:rPr lang="en-US" dirty="0">
                <a:latin typeface="Consolas" panose="020B0609020204030204" pitchFamily="49" charset="0"/>
              </a:rPr>
              <a:t> FROM world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</a:rPr>
              <a:t>WHERE </a:t>
            </a:r>
            <a:r>
              <a:rPr lang="en-US" dirty="0">
                <a:latin typeface="Consolas" panose="020B0609020204030204" pitchFamily="49" charset="0"/>
              </a:rPr>
              <a:t>name='Portugal</a:t>
            </a:r>
            <a:r>
              <a:rPr lang="en-US" dirty="0" smtClean="0">
                <a:latin typeface="Consolas" panose="020B0609020204030204" pitchFamily="49" charset="0"/>
              </a:rPr>
              <a:t>')</a:t>
            </a:r>
          </a:p>
          <a:p>
            <a:pPr marL="28575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ORDER BY </a:t>
            </a:r>
            <a:r>
              <a:rPr lang="en-US" dirty="0" err="1" smtClean="0">
                <a:latin typeface="Consolas" panose="020B0609020204030204" pitchFamily="49" charset="0"/>
              </a:rPr>
              <a:t>gdp</a:t>
            </a:r>
            <a:r>
              <a:rPr lang="en-US" dirty="0" smtClean="0">
                <a:latin typeface="Consolas" panose="020B0609020204030204" pitchFamily="49" charset="0"/>
              </a:rPr>
              <a:t> ASC;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 Queries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557" y="3584918"/>
            <a:ext cx="3721493" cy="28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" indent="0">
              <a:buNone/>
            </a:pPr>
            <a:r>
              <a:rPr lang="en-US" dirty="0" smtClean="0"/>
              <a:t>List the name of countries in the continents containing either Argentina or Australia. Order by the name of the country.</a:t>
            </a:r>
          </a:p>
          <a:p>
            <a:pPr marL="28575" indent="0">
              <a:buNone/>
            </a:pPr>
            <a:endParaRPr lang="en-US" dirty="0"/>
          </a:p>
          <a:p>
            <a:pPr marL="28575" indent="0">
              <a:buNone/>
            </a:pP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SELECT name, continent FROM world</a:t>
            </a:r>
          </a:p>
          <a:p>
            <a:pPr marL="28575" indent="0">
              <a:buNone/>
            </a:pP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WHERE continent IN</a:t>
            </a:r>
          </a:p>
          <a:p>
            <a:pPr marL="28575" indent="0">
              <a:buNone/>
            </a:pP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   (SELECT continent FROM world</a:t>
            </a:r>
          </a:p>
          <a:p>
            <a:pPr marL="28575" indent="0">
              <a:buNone/>
            </a:pP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     WHERE name IN ('Argentina', 'Australia'))</a:t>
            </a:r>
          </a:p>
          <a:p>
            <a:pPr marL="28575" indent="0">
              <a:buNone/>
            </a:pP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ORDER BY name ASC;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72" y="3235476"/>
            <a:ext cx="5006027" cy="31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3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24741" y="1414928"/>
            <a:ext cx="8817659" cy="4706471"/>
          </a:xfrm>
        </p:spPr>
        <p:txBody>
          <a:bodyPr/>
          <a:lstStyle/>
          <a:p>
            <a:pPr marL="28575" indent="0">
              <a:buNone/>
            </a:pPr>
            <a:r>
              <a:rPr lang="en-US" sz="2000" dirty="0"/>
              <a:t>Germany (population 80 million) has the largest population of the countries in Europe. </a:t>
            </a:r>
            <a:r>
              <a:rPr lang="en-US" sz="2000" dirty="0" smtClean="0"/>
              <a:t>Portugal </a:t>
            </a:r>
            <a:r>
              <a:rPr lang="en-US" sz="2000" dirty="0"/>
              <a:t>(population </a:t>
            </a:r>
            <a:r>
              <a:rPr lang="en-US" sz="2000" dirty="0" smtClean="0"/>
              <a:t>10.5 </a:t>
            </a:r>
            <a:r>
              <a:rPr lang="en-US" sz="2000" dirty="0"/>
              <a:t>million) has </a:t>
            </a:r>
            <a:r>
              <a:rPr lang="en-US" sz="2000" dirty="0" smtClean="0"/>
              <a:t>13% </a:t>
            </a:r>
            <a:r>
              <a:rPr lang="en-US" sz="2000" dirty="0"/>
              <a:t>of the population of Germany. </a:t>
            </a:r>
            <a:r>
              <a:rPr lang="en-US" sz="2000" dirty="0" smtClean="0"/>
              <a:t>Show </a:t>
            </a:r>
            <a:r>
              <a:rPr lang="en-US" sz="2000" dirty="0"/>
              <a:t>the name and the population </a:t>
            </a:r>
            <a:r>
              <a:rPr lang="en-US" sz="2000" dirty="0" smtClean="0"/>
              <a:t>of </a:t>
            </a:r>
          </a:p>
          <a:p>
            <a:pPr marL="28575" indent="0">
              <a:buNone/>
            </a:pPr>
            <a:r>
              <a:rPr lang="en-US" sz="2000" dirty="0" smtClean="0"/>
              <a:t>each country </a:t>
            </a:r>
            <a:r>
              <a:rPr lang="en-US" sz="2000" dirty="0"/>
              <a:t>in Europe. Show the population as </a:t>
            </a:r>
            <a:endParaRPr lang="en-US" sz="2000" dirty="0" smtClean="0"/>
          </a:p>
          <a:p>
            <a:pPr marL="28575" indent="0">
              <a:buNone/>
            </a:pPr>
            <a:r>
              <a:rPr lang="en-US" sz="2000" dirty="0" smtClean="0"/>
              <a:t>A percentage </a:t>
            </a:r>
            <a:r>
              <a:rPr lang="en-US" sz="2000" dirty="0"/>
              <a:t>of the population of </a:t>
            </a:r>
            <a:r>
              <a:rPr lang="en-US" sz="2000" dirty="0" smtClean="0"/>
              <a:t>Germany</a:t>
            </a:r>
            <a:endParaRPr lang="en-US" dirty="0">
              <a:solidFill>
                <a:schemeClr val="tx2"/>
              </a:solidFill>
            </a:endParaRPr>
          </a:p>
          <a:p>
            <a:pPr marL="28575" indent="0">
              <a:buNone/>
            </a:pP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SELECT name, </a:t>
            </a:r>
          </a:p>
          <a:p>
            <a:pPr marL="28575" indent="0">
              <a:buNone/>
            </a:pPr>
            <a:r>
              <a:rPr lang="en-US" sz="20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		CONCAT(ROUND(100*population</a:t>
            </a: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/(SELECT population </a:t>
            </a:r>
            <a:r>
              <a:rPr lang="en-US" sz="20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										  	  FROM </a:t>
            </a: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world </a:t>
            </a:r>
            <a:endParaRPr lang="en-US" sz="2000" dirty="0" smtClean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" indent="0">
              <a:buNone/>
            </a:pP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								  WHERE </a:t>
            </a: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name = 'Germany')), </a:t>
            </a:r>
            <a:r>
              <a:rPr lang="en-US" sz="20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				'%') </a:t>
            </a: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AS </a:t>
            </a:r>
            <a:r>
              <a:rPr lang="en-US" sz="2000" dirty="0" err="1">
                <a:solidFill>
                  <a:schemeClr val="bg2"/>
                </a:solidFill>
                <a:latin typeface="Consolas" panose="020B0609020204030204" pitchFamily="49" charset="0"/>
              </a:rPr>
              <a:t>pop_percent</a:t>
            </a:r>
            <a:endParaRPr lang="en-US" sz="20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" indent="0">
              <a:buNone/>
            </a:pP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FROM world</a:t>
            </a:r>
          </a:p>
          <a:p>
            <a:pPr marL="28575" indent="0">
              <a:buNone/>
            </a:pP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WHERE continent = 'Europe'</a:t>
            </a:r>
          </a:p>
          <a:p>
            <a:pPr marL="28575" indent="0">
              <a:buNone/>
            </a:pPr>
            <a: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  <a:t>ORDER BY </a:t>
            </a:r>
            <a:r>
              <a:rPr lang="en-US" sz="20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name DESC;</a:t>
            </a:r>
            <a:endParaRPr lang="en-US" sz="20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6499"/>
            <a:ext cx="7886700" cy="86843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2276475"/>
            <a:ext cx="27813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7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No limit to the number of subqueries that you can have</a:t>
            </a:r>
          </a:p>
          <a:p>
            <a:r>
              <a:rPr lang="en-US" dirty="0" smtClean="0"/>
              <a:t>Performance is affected with deeply nested statements</a:t>
            </a:r>
          </a:p>
          <a:p>
            <a:r>
              <a:rPr lang="en-US" dirty="0" smtClean="0"/>
              <a:t>Coding format is important</a:t>
            </a:r>
          </a:p>
          <a:p>
            <a:pPr marL="863600" indent="-406400">
              <a:buFont typeface="Wingdings" panose="05000000000000000000" pitchFamily="2" charset="2"/>
              <a:buChar char="ü"/>
            </a:pPr>
            <a:r>
              <a:rPr lang="en-US" dirty="0" smtClean="0"/>
              <a:t>Notepad ++</a:t>
            </a:r>
          </a:p>
          <a:p>
            <a:pPr marL="863600" indent="-406400">
              <a:buFont typeface="Wingdings" panose="05000000000000000000" pitchFamily="2" charset="2"/>
              <a:buChar char="ü"/>
            </a:pPr>
            <a:r>
              <a:rPr lang="en-US" dirty="0" smtClean="0">
                <a:hlinkClick r:id="rId2"/>
              </a:rPr>
              <a:t>www.poorsql.com</a:t>
            </a:r>
            <a:endParaRPr lang="en-US" dirty="0" smtClean="0"/>
          </a:p>
          <a:p>
            <a:pPr marL="863600" indent="-406400">
              <a:buFont typeface="Wingdings" panose="05000000000000000000" pitchFamily="2" charset="2"/>
              <a:buChar char="ü"/>
            </a:pPr>
            <a:r>
              <a:rPr lang="en-US" dirty="0" smtClean="0"/>
              <a:t>commenting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 queries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</a:p>
          <a:p>
            <a:pPr marL="28575" indent="0">
              <a:buNone/>
            </a:pPr>
            <a:endParaRPr lang="en-US" sz="1000" dirty="0" smtClean="0"/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SELECT CONCAT(name,', ', continent)</a:t>
            </a: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  FROM world;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37" y="3680956"/>
            <a:ext cx="5122863" cy="25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0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Trimming spaces</a:t>
            </a:r>
          </a:p>
          <a:p>
            <a:pPr marL="28575" indent="0">
              <a:buNone/>
            </a:pPr>
            <a:endParaRPr lang="en-US" sz="1000" dirty="0" smtClean="0"/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smtClean="0">
                <a:latin typeface="Consolas" panose="020B0609020204030204" pitchFamily="49" charset="0"/>
              </a:rPr>
              <a:t>CONCAT(name</a:t>
            </a:r>
            <a:r>
              <a:rPr lang="en-US" dirty="0">
                <a:latin typeface="Consolas" panose="020B0609020204030204" pitchFamily="49" charset="0"/>
              </a:rPr>
              <a:t>,', ', </a:t>
            </a:r>
            <a:r>
              <a:rPr lang="en-US" dirty="0" smtClean="0">
                <a:latin typeface="Consolas" panose="020B0609020204030204" pitchFamily="49" charset="0"/>
              </a:rPr>
              <a:t>SUBSTR(continent,1,3))</a:t>
            </a:r>
            <a:endParaRPr lang="en-US" dirty="0">
              <a:latin typeface="Consolas" panose="020B0609020204030204" pitchFamily="49" charset="0"/>
            </a:endParaRPr>
          </a:p>
          <a:p>
            <a:pPr marL="28575" indent="0">
              <a:buNone/>
            </a:pPr>
            <a:r>
              <a:rPr lang="en-US" dirty="0">
                <a:latin typeface="Consolas" panose="020B0609020204030204" pitchFamily="49" charset="0"/>
              </a:rPr>
              <a:t>  FROM world;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3616668"/>
            <a:ext cx="566954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7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Unlike other languages there are multiple variations</a:t>
            </a:r>
          </a:p>
          <a:p>
            <a:r>
              <a:rPr lang="en-US" dirty="0" err="1" smtClean="0"/>
              <a:t>DataBase</a:t>
            </a:r>
            <a:r>
              <a:rPr lang="en-US" dirty="0" smtClean="0"/>
              <a:t> Management Systems (DBMS)</a:t>
            </a:r>
            <a:endParaRPr lang="en-US" sz="1200" dirty="0" smtClean="0">
              <a:sym typeface="Wingdings" panose="05000000000000000000" pitchFamily="2" charset="2"/>
            </a:endParaRP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SQL Server</a:t>
            </a: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MySQL</a:t>
            </a: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Microsoft SQL Server</a:t>
            </a: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Oracle (IBM DB2)</a:t>
            </a:r>
          </a:p>
          <a:p>
            <a:pPr marL="977900" indent="39370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0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sqlzoo.net</a:t>
            </a:r>
            <a:endParaRPr lang="en-US" dirty="0" smtClean="0"/>
          </a:p>
          <a:p>
            <a:r>
              <a:rPr lang="en-US">
                <a:hlinkClick r:id="rId3"/>
              </a:rPr>
              <a:t>https://</a:t>
            </a:r>
            <a:r>
              <a:rPr lang="en-US">
                <a:hlinkClick r:id="rId3"/>
              </a:rPr>
              <a:t>www.w3schools.com</a:t>
            </a:r>
            <a:r>
              <a:rPr lang="en-US" smtClean="0">
                <a:hlinkClick r:id="rId3"/>
              </a:rPr>
              <a:t>/</a:t>
            </a:r>
            <a:endParaRPr lang="en-US" smtClean="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3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 container of organized data that is related</a:t>
            </a: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dirty="0" smtClean="0"/>
              <a:t> Tables: a structured list of data </a:t>
            </a: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Columns: single fields in a table</a:t>
            </a:r>
          </a:p>
          <a:p>
            <a:pPr marL="6858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Rows: a record in a 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80348" y="1567328"/>
            <a:ext cx="8212177" cy="4935071"/>
          </a:xfrm>
        </p:spPr>
        <p:txBody>
          <a:bodyPr/>
          <a:lstStyle/>
          <a:p>
            <a:pPr marL="28575" indent="0">
              <a:buNone/>
            </a:pPr>
            <a:r>
              <a:rPr lang="en-US" dirty="0" smtClean="0"/>
              <a:t>Each </a:t>
            </a:r>
            <a:r>
              <a:rPr lang="en-US" dirty="0" smtClean="0"/>
              <a:t>table represents an entity and </a:t>
            </a:r>
            <a:r>
              <a:rPr lang="en-US" dirty="0" smtClean="0"/>
              <a:t>is related to other through a common field (key</a:t>
            </a:r>
            <a:r>
              <a:rPr lang="en-US" dirty="0" smtClean="0"/>
              <a:t>).</a:t>
            </a:r>
            <a:endParaRPr lang="en-US" dirty="0" smtClean="0"/>
          </a:p>
          <a:p>
            <a:pPr marL="28575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4" y="2499796"/>
            <a:ext cx="6480848" cy="3707045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902649" y="6206842"/>
            <a:ext cx="2551752" cy="253582"/>
          </a:xfrm>
          <a:prstGeom prst="rect">
            <a:avLst/>
          </a:prstGeom>
        </p:spPr>
        <p:txBody>
          <a:bodyPr vert="horz" lIns="182880" tIns="45720" rIns="182880" bIns="45720" rtlCol="0">
            <a:noAutofit/>
          </a:bodyPr>
          <a:lstStyle>
            <a:lvl1pPr marL="257175" marR="0" indent="-228600" algn="l" defTabSz="514350" rtl="0" eaLnBrk="1" fontAlgn="auto" latinLnBrk="0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400" b="0" i="0" kern="120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Arial" panose="020B0604020202020204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514337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LucidaGrande" charset="0"/>
              <a:buNone/>
              <a:defRPr sz="1013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71506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0286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285843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11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18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349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indent="0">
              <a:buNone/>
            </a:pPr>
            <a:r>
              <a:rPr lang="en-US" sz="1100" dirty="0"/>
              <a:t>From: https://</a:t>
            </a:r>
            <a:r>
              <a:rPr lang="en-US" sz="1100" dirty="0" smtClean="0"/>
              <a:t>github.com/talhafazal </a:t>
            </a:r>
          </a:p>
        </p:txBody>
      </p:sp>
    </p:spTree>
    <p:extLst>
      <p:ext uri="{BB962C8B-B14F-4D97-AF65-F5344CB8AC3E}">
        <p14:creationId xmlns:p14="http://schemas.microsoft.com/office/powerpoint/2010/main" val="67506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51741" y="1660942"/>
            <a:ext cx="8212177" cy="4955757"/>
          </a:xfrm>
        </p:spPr>
        <p:txBody>
          <a:bodyPr/>
          <a:lstStyle/>
          <a:p>
            <a:r>
              <a:rPr lang="en-US" dirty="0" smtClean="0"/>
              <a:t>Entity: Person, place thing or event. Distinguishable, unique and distinct</a:t>
            </a:r>
          </a:p>
          <a:p>
            <a:r>
              <a:rPr lang="en-US" dirty="0" smtClean="0"/>
              <a:t>Attribute: characteristic of an entity</a:t>
            </a:r>
          </a:p>
          <a:p>
            <a:r>
              <a:rPr lang="en-US" dirty="0" smtClean="0"/>
              <a:t>Relationship: association between entities</a:t>
            </a:r>
          </a:p>
          <a:p>
            <a:pPr marL="749300">
              <a:buSzPct val="87000"/>
              <a:buFont typeface="Arial" panose="020B0604020202020204" pitchFamily="34" charset="0"/>
              <a:buChar char="-"/>
            </a:pPr>
            <a:r>
              <a:rPr lang="en-US" dirty="0" smtClean="0"/>
              <a:t>One to many</a:t>
            </a:r>
          </a:p>
          <a:p>
            <a:pPr marL="749300">
              <a:buSzPct val="87000"/>
              <a:buFont typeface="Arial" panose="020B0604020202020204" pitchFamily="34" charset="0"/>
              <a:buChar char="-"/>
            </a:pPr>
            <a:r>
              <a:rPr lang="en-US" dirty="0" smtClean="0"/>
              <a:t>Many to many</a:t>
            </a:r>
          </a:p>
          <a:p>
            <a:pPr marL="749300">
              <a:buSzPct val="87000"/>
              <a:buFont typeface="Arial" panose="020B0604020202020204" pitchFamily="34" charset="0"/>
              <a:buChar char="-"/>
            </a:pPr>
            <a:r>
              <a:rPr lang="en-US" dirty="0" smtClean="0"/>
              <a:t>One to one</a:t>
            </a:r>
          </a:p>
          <a:p>
            <a:r>
              <a:rPr lang="en-US" dirty="0" smtClean="0"/>
              <a:t>Key: Identifier for each row. Unique and can be used in other tables to create relationships (foreign key)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 comes together in an ERD (Entity Relationship Diagram) that uses standard notation.</a:t>
            </a:r>
            <a:endParaRPr lang="en-US" dirty="0"/>
          </a:p>
          <a:p>
            <a:pPr marL="520700" indent="0">
              <a:buSzPct val="87000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2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ERD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721011"/>
            <a:ext cx="8131175" cy="49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62841" y="1567329"/>
            <a:ext cx="8212177" cy="4524300"/>
          </a:xfrm>
        </p:spPr>
        <p:txBody>
          <a:bodyPr/>
          <a:lstStyle/>
          <a:p>
            <a:pPr marL="28575" indent="0">
              <a:buNone/>
            </a:pPr>
            <a:r>
              <a:rPr lang="en-US" dirty="0" smtClean="0"/>
              <a:t>Data models have evolved with “data growth”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Data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2975"/>
            <a:ext cx="5054600" cy="427234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838200" y="6485315"/>
            <a:ext cx="4889500" cy="251960"/>
          </a:xfrm>
          <a:prstGeom prst="rect">
            <a:avLst/>
          </a:prstGeom>
        </p:spPr>
        <p:txBody>
          <a:bodyPr vert="horz" lIns="182880" tIns="45720" rIns="182880" bIns="45720" rtlCol="0">
            <a:noAutofit/>
          </a:bodyPr>
          <a:lstStyle>
            <a:lvl1pPr marL="257175" marR="0" indent="-228600" algn="l" defTabSz="514350" rtl="0" eaLnBrk="1" fontAlgn="auto" latinLnBrk="0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400" b="0" i="0" kern="1200" spc="-2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69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Arial" panose="020B0604020202020204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514337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LucidaGrande" charset="0"/>
              <a:buNone/>
              <a:defRPr sz="1013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71506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0286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005BBB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285843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11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18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349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indent="0">
              <a:buNone/>
            </a:pPr>
            <a:r>
              <a:rPr lang="en-US" sz="1100" dirty="0"/>
              <a:t>From: </a:t>
            </a:r>
            <a:r>
              <a:rPr lang="en-US" sz="1100" dirty="0" smtClean="0"/>
              <a:t>University of California, Davis Extension – Sadie St. Lawrence </a:t>
            </a:r>
          </a:p>
        </p:txBody>
      </p:sp>
    </p:spTree>
    <p:extLst>
      <p:ext uri="{BB962C8B-B14F-4D97-AF65-F5344CB8AC3E}">
        <p14:creationId xmlns:p14="http://schemas.microsoft.com/office/powerpoint/2010/main" val="257907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Relational models focus on relationships and how data can be easily manipulated.</a:t>
            </a:r>
          </a:p>
          <a:p>
            <a:r>
              <a:rPr lang="en-US" dirty="0" smtClean="0"/>
              <a:t>Transactional models are historical and are becoming more popular with big data technology… Data warehouses are more prevalent and DBMS suppliers are adapted to the needs of big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7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oM_Contemporary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_Contemporary" id="{573B9843-5A6C-441C-9DFE-82863B82E6FF}" vid="{E2440373-3093-41D9-89AF-6EE2E0113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SoM_Contemporary</Template>
  <TotalTime>311</TotalTime>
  <Words>1053</Words>
  <Application>Microsoft Office PowerPoint</Application>
  <PresentationFormat>On-screen Show (4:3)</PresentationFormat>
  <Paragraphs>236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Consolas</vt:lpstr>
      <vt:lpstr>Georgia</vt:lpstr>
      <vt:lpstr>LucidaGrande</vt:lpstr>
      <vt:lpstr>Wingdings</vt:lpstr>
      <vt:lpstr>SoM_Contemporary</vt:lpstr>
      <vt:lpstr>SQL FUNDAMENTALS</vt:lpstr>
      <vt:lpstr>What is SQL?</vt:lpstr>
      <vt:lpstr>SQL Syntax</vt:lpstr>
      <vt:lpstr>Database</vt:lpstr>
      <vt:lpstr>Data Models</vt:lpstr>
      <vt:lpstr>Model Components</vt:lpstr>
      <vt:lpstr>ERD Example</vt:lpstr>
      <vt:lpstr>Evolution of Data Models</vt:lpstr>
      <vt:lpstr>Types of models</vt:lpstr>
      <vt:lpstr>Where to Start?</vt:lpstr>
      <vt:lpstr>SELECT STATEMENT</vt:lpstr>
      <vt:lpstr>SELECT STATEMENT</vt:lpstr>
      <vt:lpstr>Creating your own tables</vt:lpstr>
      <vt:lpstr>Creating your own tables</vt:lpstr>
      <vt:lpstr>Comments</vt:lpstr>
      <vt:lpstr>WHERE Clause</vt:lpstr>
      <vt:lpstr>PowerPoint Presentation</vt:lpstr>
      <vt:lpstr>Wildcards</vt:lpstr>
      <vt:lpstr>ORDER BY</vt:lpstr>
      <vt:lpstr>Mathematical operators </vt:lpstr>
      <vt:lpstr>Aggregate Functions</vt:lpstr>
      <vt:lpstr>Grouping Data</vt:lpstr>
      <vt:lpstr>Grouping Data</vt:lpstr>
      <vt:lpstr>Nesting Queries</vt:lpstr>
      <vt:lpstr>Example</vt:lpstr>
      <vt:lpstr>Example</vt:lpstr>
      <vt:lpstr>Nesting queries Best Practices</vt:lpstr>
      <vt:lpstr>String Functions</vt:lpstr>
      <vt:lpstr>String Functions</vt:lpstr>
      <vt:lpstr>Resources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FUNDAMENTALS</dc:title>
  <dc:creator>Gaia, Joana</dc:creator>
  <cp:lastModifiedBy>Gaia, Joana</cp:lastModifiedBy>
  <cp:revision>29</cp:revision>
  <dcterms:created xsi:type="dcterms:W3CDTF">2018-04-09T19:51:21Z</dcterms:created>
  <dcterms:modified xsi:type="dcterms:W3CDTF">2018-04-10T16:48:50Z</dcterms:modified>
</cp:coreProperties>
</file>